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6" r:id="rId5"/>
    <p:sldId id="277" r:id="rId6"/>
    <p:sldId id="259" r:id="rId7"/>
    <p:sldId id="260" r:id="rId8"/>
    <p:sldId id="261" r:id="rId9"/>
    <p:sldId id="262" r:id="rId10"/>
    <p:sldId id="263" r:id="rId11"/>
    <p:sldId id="278" r:id="rId12"/>
    <p:sldId id="264" r:id="rId13"/>
    <p:sldId id="265" r:id="rId14"/>
    <p:sldId id="266" r:id="rId15"/>
    <p:sldId id="279" r:id="rId16"/>
    <p:sldId id="280" r:id="rId17"/>
    <p:sldId id="281" r:id="rId18"/>
    <p:sldId id="267" r:id="rId19"/>
    <p:sldId id="275" r:id="rId20"/>
    <p:sldId id="268" r:id="rId21"/>
    <p:sldId id="269" r:id="rId22"/>
    <p:sldId id="283" r:id="rId23"/>
    <p:sldId id="270" r:id="rId24"/>
    <p:sldId id="271" r:id="rId25"/>
    <p:sldId id="282" r:id="rId26"/>
    <p:sldId id="272" r:id="rId27"/>
    <p:sldId id="273" r:id="rId28"/>
    <p:sldId id="284" r:id="rId29"/>
    <p:sldId id="27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AF865-E5F3-4C92-9798-FF621F64E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80AD9C-0D8D-4618-84EF-75376A8935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CAF9D-C715-4F96-B2D1-D4B121BC5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5DAF8-E0D7-46C3-A403-0CC00E903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8C242-D754-4A19-8B7B-51F0E8A4B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6293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78988-14E9-4847-B3A7-DE4E0C2FF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216558-E876-49B9-BAA5-DFD9A0D5A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2AB72-37FE-4668-AFE1-C6E2F136B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B99CB-9207-4C1D-B8FB-68F0B3FF9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8FF75-8A0A-4C96-8827-4D2CC094F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4688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D118A3-5836-4F52-B5F0-B7B1045A9A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8FB72C-B0CA-4795-8247-60E8DC190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C6F2C-97F7-4159-A536-C6FBFD2DB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5A9D0-E633-433F-BF8D-FAC792C2E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87C96-3E79-4BD9-944D-D2A870A53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3302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6CABD-9514-49A3-87FA-269C217F2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B2C97-6C65-4AA2-9790-82173A4DB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67568-2EDA-4D4B-80B5-A47646DE4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BCA466-599F-4639-8306-BCEE5C6B7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0382A-5051-4EFF-B4F6-1EBEA0F6B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6252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6AB28-19D2-4DC4-AE75-C38CB1C25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FB27E-83E9-47B2-B63E-8D23C0D53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CA0BF-3356-4788-A3AC-552D19FF7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75A1B-E519-460C-B05B-A41F2A4D9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865BF-32DC-4C7E-A1A9-40EF3BE24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6963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45C6D-4554-482C-A718-3533E5650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291F4-81AA-4C86-ADFC-18C554EDC4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D4F3C8-8E17-45B2-8768-7B633AE02D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375C0F-F1C0-4E2A-B30B-FB8838AAA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9DACC6-550E-496C-9527-C4201B813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23C3F-7279-4494-AC29-C388B1AEC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4379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66097-7FC2-4AAD-B4B5-9E4B97D45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44A810-2D41-48FD-A4B7-23A8E44CB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E9345F-811D-4984-9C32-97AA080B2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399F7B-A728-488D-BBC9-EB1DD493D0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A73306-01D9-4CF5-9E9A-EF485E8141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B50534-A1F4-4182-8DBD-F5AB65A84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C8FF50-DEE9-4506-8419-CD4E80DD4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59BB1-D50B-4706-8E58-5FF3F45E5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829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5D34A-BA7C-4479-B620-DE67F99F5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3D69ED-A656-4A85-9C1C-12A9A0E4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41F8B0-39E1-4820-892F-2FB45F30F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99AA92-51F0-4372-B659-C5B8161F1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8324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0D3F93-C06A-424C-B165-058A2390C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AA399F-4B6A-4E05-AEDA-AD0F85027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E87CC-8E40-422B-BBA1-FB7F25C42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5262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4F4A2-93E5-4B32-84A9-95CB5D3CF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0D7C1-5F71-44BF-A67E-D3063F699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8AF086-A730-45C6-B817-C014FB3C2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24D99B-4440-4DA0-892D-E899E445F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D9044C-422D-4D84-AF9A-0FE8C0E42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D21E9-0D4D-46F2-AC39-3932103B3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7137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73A7B-0F33-4570-B18F-28BFD1DEB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204D4F-A4B6-4A5B-A5B9-90A2B2B100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F367EE-BCB2-43B1-8BBE-194F02B21F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072C4-CFA9-4D0C-899B-D53B33300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44BDF-C420-43C6-B697-372A1390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2DDC92-5929-4169-842F-4BE3C4E7C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574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D10DE-59E4-442C-B7F3-A887971BC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40F93F-CB31-4AE0-A4C2-157FCF4B0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FED93-F892-40FA-BC95-E81809CF14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08562-A1C1-4AA0-8061-9BF9BBE0365A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04AD8-5286-4B3C-B702-A9D92BD21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863AB-206D-46DB-BDF5-97AD364871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E018E-3F81-401B-9A5D-02E6CB841A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840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3F079-5CC2-42E1-A4CD-A4812D6880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GENERAL ASPECTS OF INJECTION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FB1392-A5FA-487C-B839-92D8C434AE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BY</a:t>
            </a:r>
          </a:p>
          <a:p>
            <a:r>
              <a:rPr lang="en-US" dirty="0"/>
              <a:t>DR.G.AARTHIPRIYANKA</a:t>
            </a:r>
          </a:p>
          <a:p>
            <a:r>
              <a:rPr lang="en-US" dirty="0"/>
              <a:t>POST GRADUATE</a:t>
            </a:r>
          </a:p>
          <a:p>
            <a:r>
              <a:rPr lang="en-US" dirty="0"/>
              <a:t>DEPARTMENT OF PHARMACOLOGY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0222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2B574-13B7-413F-A202-90FAFA4C4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ECCENTRIC TIP SYRINGE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D5B49-778F-40B2-9148-C21C950E8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Tip is line with the outer body of the barrel</a:t>
            </a:r>
          </a:p>
          <a:p>
            <a:r>
              <a:rPr lang="en-US" dirty="0"/>
              <a:t>Used to inject parallel to the skin</a:t>
            </a:r>
            <a:endParaRPr lang="en-IN" dirty="0"/>
          </a:p>
        </p:txBody>
      </p:sp>
      <p:pic>
        <p:nvPicPr>
          <p:cNvPr id="12290" name="Picture 2" descr="See the source image">
            <a:extLst>
              <a:ext uri="{FF2B5EF4-FFF2-40B4-BE49-F238E27FC236}">
                <a16:creationId xmlns:a16="http://schemas.microsoft.com/office/drawing/2014/main" id="{9047BA73-11CD-481B-9F2C-EBEE2D988F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5" t="21489" r="11036" b="17541"/>
          <a:stretch/>
        </p:blipFill>
        <p:spPr bwMode="auto">
          <a:xfrm>
            <a:off x="838200" y="2966441"/>
            <a:ext cx="5548543" cy="321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See the source image">
            <a:extLst>
              <a:ext uri="{FF2B5EF4-FFF2-40B4-BE49-F238E27FC236}">
                <a16:creationId xmlns:a16="http://schemas.microsoft.com/office/drawing/2014/main" id="{821B0AF6-DAB5-4541-93A7-7E8E23680A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87" t="18555" b="11324"/>
          <a:stretch/>
        </p:blipFill>
        <p:spPr bwMode="auto">
          <a:xfrm>
            <a:off x="6518312" y="2830082"/>
            <a:ext cx="5596655" cy="3346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4711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See the source image">
            <a:extLst>
              <a:ext uri="{FF2B5EF4-FFF2-40B4-BE49-F238E27FC236}">
                <a16:creationId xmlns:a16="http://schemas.microsoft.com/office/drawing/2014/main" id="{C624B302-6B4C-400B-BE88-FE139CC3D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986" y="266330"/>
            <a:ext cx="7368466" cy="6383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4678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89C97-1B1A-409C-9B26-254AA4CC6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492"/>
            <a:ext cx="10515600" cy="1325563"/>
          </a:xfrm>
        </p:spPr>
        <p:txBody>
          <a:bodyPr/>
          <a:lstStyle/>
          <a:p>
            <a:r>
              <a:rPr lang="en-US" dirty="0"/>
              <a:t>SYRINGE WITH ATTACHED NEEDLE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7F081-1B6E-4B91-9D86-9AA283BA7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86561" cy="4351338"/>
          </a:xfrm>
        </p:spPr>
        <p:txBody>
          <a:bodyPr/>
          <a:lstStyle/>
          <a:p>
            <a:r>
              <a:rPr lang="en-US" dirty="0"/>
              <a:t>INSULIN SYRINGE</a:t>
            </a:r>
          </a:p>
          <a:p>
            <a:r>
              <a:rPr lang="en-US" dirty="0"/>
              <a:t>Provided with Non-detachable, Finer Gauge needle of small length for less pain</a:t>
            </a:r>
            <a:endParaRPr lang="en-IN" dirty="0"/>
          </a:p>
        </p:txBody>
      </p:sp>
      <p:pic>
        <p:nvPicPr>
          <p:cNvPr id="14338" name="Picture 2" descr="See the source image">
            <a:extLst>
              <a:ext uri="{FF2B5EF4-FFF2-40B4-BE49-F238E27FC236}">
                <a16:creationId xmlns:a16="http://schemas.microsoft.com/office/drawing/2014/main" id="{0B0FC506-E067-458A-8229-73B22B751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2483" y="1363617"/>
            <a:ext cx="5994248" cy="4833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924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77361-8E76-4A8E-8C6C-6D09A4D69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PREPARATION OF THE PATIENT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AC812-F320-4094-9490-9CDEB5F56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 yourself</a:t>
            </a:r>
          </a:p>
          <a:p>
            <a:r>
              <a:rPr lang="en-US" dirty="0"/>
              <a:t>Approach the patient in a friendly, calm manner</a:t>
            </a:r>
          </a:p>
          <a:p>
            <a:r>
              <a:rPr lang="en-US" dirty="0"/>
              <a:t>Explain the procedure you are going to do to allay his/her apprehension if any, gain trust &amp; co-operation</a:t>
            </a:r>
          </a:p>
          <a:p>
            <a:r>
              <a:rPr lang="en-US" dirty="0"/>
              <a:t>Provide privacy &amp; dignity throughout the procedure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1245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69A-79F8-4B6A-87BE-15397CA8D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918"/>
            <a:ext cx="10515600" cy="771217"/>
          </a:xfrm>
        </p:spPr>
        <p:txBody>
          <a:bodyPr/>
          <a:lstStyle/>
          <a:p>
            <a:r>
              <a:rPr lang="en-US" dirty="0"/>
              <a:t>SAFETY CONCERNS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BB23E-F914-40E7-A613-8B58A8A50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827" y="878890"/>
            <a:ext cx="10515600" cy="588919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Check the patient’s detail</a:t>
            </a:r>
          </a:p>
          <a:p>
            <a:r>
              <a:rPr lang="en-US" dirty="0"/>
              <a:t>Ensure Vial/ampoule contains right drug in the right strength</a:t>
            </a:r>
          </a:p>
          <a:p>
            <a:r>
              <a:rPr lang="en-US" dirty="0"/>
              <a:t>Check the expiry date</a:t>
            </a:r>
          </a:p>
          <a:p>
            <a:r>
              <a:rPr lang="en-US" dirty="0"/>
              <a:t>Exact site selection is mandatory</a:t>
            </a:r>
          </a:p>
          <a:p>
            <a:r>
              <a:rPr lang="en-US" dirty="0"/>
              <a:t>All materials used in the procedure should be sterile</a:t>
            </a:r>
          </a:p>
          <a:p>
            <a:r>
              <a:rPr lang="en-US" dirty="0"/>
              <a:t>Wash your hands</a:t>
            </a:r>
          </a:p>
          <a:p>
            <a:r>
              <a:rPr lang="en-US" dirty="0"/>
              <a:t>Disinfect skin over injection site with alcohol swab</a:t>
            </a:r>
          </a:p>
          <a:p>
            <a:r>
              <a:rPr lang="en-US" dirty="0"/>
              <a:t>Do not touch anything with unprotected needle</a:t>
            </a:r>
          </a:p>
          <a:p>
            <a:r>
              <a:rPr lang="en-US" dirty="0"/>
              <a:t>Once injection has been </a:t>
            </a:r>
            <a:r>
              <a:rPr lang="en-US" dirty="0" err="1"/>
              <a:t>given,take</a:t>
            </a:r>
            <a:r>
              <a:rPr lang="en-US" dirty="0"/>
              <a:t> care not to prick yourself or somebody else to prevent needle stick injuries</a:t>
            </a:r>
          </a:p>
          <a:p>
            <a:r>
              <a:rPr lang="en-US" dirty="0"/>
              <a:t>Don’t try to </a:t>
            </a:r>
            <a:r>
              <a:rPr lang="en-US" dirty="0" err="1"/>
              <a:t>remove,bend,break</a:t>
            </a:r>
            <a:r>
              <a:rPr lang="en-US" dirty="0"/>
              <a:t>, or recap needles</a:t>
            </a:r>
          </a:p>
          <a:p>
            <a:r>
              <a:rPr lang="en-US" dirty="0"/>
              <a:t>Don’t put them into trash/recycling bin/toilet</a:t>
            </a:r>
          </a:p>
          <a:p>
            <a:r>
              <a:rPr lang="en-US" dirty="0"/>
              <a:t>Place needles &amp; other sharps in a SHARP DISPOSABLE CONTAINER immediately</a:t>
            </a:r>
          </a:p>
          <a:p>
            <a:r>
              <a:rPr lang="en-US" dirty="0"/>
              <a:t>Syringes can be collected in a biohazard thick plastic bag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7026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6" name="Picture 6" descr="Image result for Biohazard Sticker IN BLACK DISPOSABLE BAGS">
            <a:extLst>
              <a:ext uri="{FF2B5EF4-FFF2-40B4-BE49-F238E27FC236}">
                <a16:creationId xmlns:a16="http://schemas.microsoft.com/office/drawing/2014/main" id="{BA52DE43-4890-4154-A3F5-821E608C0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970" y="1027906"/>
            <a:ext cx="5301680" cy="490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F636CE-3500-4A8C-8039-A42FEDA07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176" y="1819090"/>
            <a:ext cx="4391025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328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See the source image">
            <a:extLst>
              <a:ext uri="{FF2B5EF4-FFF2-40B4-BE49-F238E27FC236}">
                <a16:creationId xmlns:a16="http://schemas.microsoft.com/office/drawing/2014/main" id="{9D7D4EA1-3212-4F59-8198-2569CC0AE0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10"/>
          <a:stretch/>
        </p:blipFill>
        <p:spPr bwMode="auto">
          <a:xfrm>
            <a:off x="2202988" y="483833"/>
            <a:ext cx="7535863" cy="5890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7136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See the source image">
            <a:extLst>
              <a:ext uri="{FF2B5EF4-FFF2-40B4-BE49-F238E27FC236}">
                <a16:creationId xmlns:a16="http://schemas.microsoft.com/office/drawing/2014/main" id="{74D084AB-1445-47A5-924A-443662DD4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1857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68D11-2135-47A6-A7AB-5EFA8F6A4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31D4D-88AD-48B2-A900-4A64E5486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15557"/>
            <a:ext cx="10515600" cy="26614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HUB – at the end of the needle, attaches to syringe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BEVEL – slanted opening at end of needle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LENGTH – from juncture of hub to tip 3/8” to 3 &amp; ½” (1cm to 4cm)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GAUGE – size of lumen from 32G (Finest) to 16G (Largest)</a:t>
            </a:r>
          </a:p>
          <a:p>
            <a:pPr marL="0" indent="0">
              <a:buNone/>
            </a:pPr>
            <a:r>
              <a:rPr lang="en-US" dirty="0"/>
              <a:t>                     inner diameter from 0.23mm to 1.60mm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pic>
        <p:nvPicPr>
          <p:cNvPr id="7170" name="Picture 2" descr="See the source image">
            <a:extLst>
              <a:ext uri="{FF2B5EF4-FFF2-40B4-BE49-F238E27FC236}">
                <a16:creationId xmlns:a16="http://schemas.microsoft.com/office/drawing/2014/main" id="{B070F209-8927-4D5A-BC01-DD38FE8C53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47"/>
          <a:stretch/>
        </p:blipFill>
        <p:spPr bwMode="auto">
          <a:xfrm>
            <a:off x="6255519" y="386811"/>
            <a:ext cx="4334800" cy="3128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3796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EFFC9D7A-B605-46BC-82C8-703E9CD4D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617" y="1154097"/>
            <a:ext cx="6054571" cy="4028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ee the source image">
            <a:extLst>
              <a:ext uri="{FF2B5EF4-FFF2-40B4-BE49-F238E27FC236}">
                <a16:creationId xmlns:a16="http://schemas.microsoft.com/office/drawing/2014/main" id="{EC09E1FF-7475-49D9-A799-6B781FFA4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5906" y="1088382"/>
            <a:ext cx="5045477" cy="3782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4411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88C1-8079-4871-8BF4-9995F4A64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507DA-CDF3-4E58-A8B3-9A9C4413F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Injections are parenteral dosage forms available as liquids in the form of solutions, suspensions, emulsions &amp; oils or as dry soluble/insoluble powders ready to be combined with a solvent/vehicle just prior to use.</a:t>
            </a:r>
            <a:endParaRPr lang="en-IN" dirty="0"/>
          </a:p>
        </p:txBody>
      </p:sp>
      <p:pic>
        <p:nvPicPr>
          <p:cNvPr id="5122" name="Picture 2" descr="See the source image">
            <a:extLst>
              <a:ext uri="{FF2B5EF4-FFF2-40B4-BE49-F238E27FC236}">
                <a16:creationId xmlns:a16="http://schemas.microsoft.com/office/drawing/2014/main" id="{953AB7A7-4021-41FF-9AA6-9B7899AED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953" y="3400992"/>
            <a:ext cx="4125373" cy="3091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8646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53FF2-87DE-4B60-BA30-C64AFF9CC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ASPIRATION FROM AMPOULE(GLASS,PLASTIC)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7F04B-04D4-4651-9AA3-D882EBBCC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MATERIALS USED:</a:t>
            </a:r>
          </a:p>
          <a:p>
            <a:r>
              <a:rPr lang="en-US" dirty="0"/>
              <a:t>Ampoule with required drug,</a:t>
            </a:r>
          </a:p>
          <a:p>
            <a:r>
              <a:rPr lang="en-US" dirty="0"/>
              <a:t>syringe of appropriate size,</a:t>
            </a:r>
          </a:p>
          <a:p>
            <a:r>
              <a:rPr lang="en-US" dirty="0"/>
              <a:t>needle of right size,</a:t>
            </a:r>
          </a:p>
          <a:p>
            <a:r>
              <a:rPr lang="en-US" dirty="0"/>
              <a:t>alcohol swabs,</a:t>
            </a:r>
          </a:p>
          <a:p>
            <a:r>
              <a:rPr lang="en-US" dirty="0"/>
              <a:t>gauze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7320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35B0C-077D-4F8D-90CA-E2A33995B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1CADB-D158-485D-8A5E-BED82EB11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Wash your hands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Disinfect top of the ampoule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Put the needle on the syringe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Remove the liquid from neck of the ampoule by flicking it/swinging it fast in a downward spiraling movement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File around the neck, carefully. Break off the top of the ampoule (protect your fingers with gauze). For a plastic ampoule with the top.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Aspirate fluid from ampoule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Remove air from syringe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Clean up, dispose of working needle safely. Wash your hands.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Charge needle before administration/injection.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81580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mpoule-cutting-procedure">
            <a:hlinkClick r:id="" action="ppaction://media"/>
            <a:extLst>
              <a:ext uri="{FF2B5EF4-FFF2-40B4-BE49-F238E27FC236}">
                <a16:creationId xmlns:a16="http://schemas.microsoft.com/office/drawing/2014/main" id="{C96F5961-F21F-45A5-8696-A8703459974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233129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65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7985E-3C9A-40AD-A248-9CA0EC959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ASPIRATION FROM A VIAL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EBEA8-28A1-47CB-B9E1-A661965B0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MATERIALS USED:</a:t>
            </a:r>
          </a:p>
          <a:p>
            <a:r>
              <a:rPr lang="en-US" dirty="0"/>
              <a:t>Vial with required drug,</a:t>
            </a:r>
          </a:p>
          <a:p>
            <a:r>
              <a:rPr lang="en-US" dirty="0"/>
              <a:t>syringe of appropriate size,</a:t>
            </a:r>
          </a:p>
          <a:p>
            <a:r>
              <a:rPr lang="en-US" dirty="0"/>
              <a:t>needle of right size,</a:t>
            </a:r>
          </a:p>
          <a:p>
            <a:r>
              <a:rPr lang="en-US" dirty="0"/>
              <a:t>alcohol swabs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3457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BB391-B513-45F0-A9BC-C027E7549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F39C1-8649-4FDC-939D-6319BBD94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12908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Wash your hands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Remove the metal/plastic cap from the vial. Disinfect the exposed rubber cap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Put the needle on the syringe, suck up as much as air as the amount of solution needed to aspirate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Insert the needle into the vial through the </a:t>
            </a:r>
            <a:r>
              <a:rPr lang="en-US" dirty="0" err="1"/>
              <a:t>centre</a:t>
            </a:r>
            <a:r>
              <a:rPr lang="en-US" dirty="0"/>
              <a:t> of rubber seal &amp; turn upside down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Inject air into vial (creating pressure)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Aspirate the required amount of solution. Make sure needle is below the fluid surface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Remove air from syringe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Clean up, dispose of working needle safely. Wash your hands.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Charge needle before administration/injection.</a:t>
            </a:r>
            <a:endParaRPr lang="en-IN" dirty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309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rawing-medication-from-a-vial">
            <a:hlinkClick r:id="" action="ppaction://media"/>
            <a:extLst>
              <a:ext uri="{FF2B5EF4-FFF2-40B4-BE49-F238E27FC236}">
                <a16:creationId xmlns:a16="http://schemas.microsoft.com/office/drawing/2014/main" id="{ED42EA98-A961-4992-B874-BA3DEA3F53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3993371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9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4800-E60C-47D4-8000-F3C11B2C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DISSOLVING DRY MEDICINE IN THE VIAL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CE03C-993A-486F-8608-F1AF6767A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Aspirate the right amount of solvent on a syringe</a:t>
            </a:r>
          </a:p>
          <a:p>
            <a:r>
              <a:rPr lang="en-US" dirty="0"/>
              <a:t>Inject the fluid into the vial &amp; shake well after removing the needle</a:t>
            </a:r>
          </a:p>
          <a:p>
            <a:r>
              <a:rPr lang="en-US" dirty="0"/>
              <a:t>Aspirate the solution by repeating the above procedure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90711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B29A1-BD86-4A9F-9982-7184D98A6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-7737"/>
            <a:ext cx="10515600" cy="1325563"/>
          </a:xfrm>
        </p:spPr>
        <p:txBody>
          <a:bodyPr/>
          <a:lstStyle/>
          <a:p>
            <a:r>
              <a:rPr lang="en-US" dirty="0"/>
              <a:t>TECHNIQUES OF INJECTION</a:t>
            </a:r>
            <a:endParaRPr lang="en-IN" dirty="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979364D5-7949-49D3-8532-6D2D52C83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318" y="1029810"/>
            <a:ext cx="9144000" cy="5569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48036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4121-9A86-427B-83B1-AE919DE5D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WORK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FEA72-8037-4F32-91CD-9609360FB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is needle stick injury?</a:t>
            </a:r>
          </a:p>
          <a:p>
            <a:r>
              <a:rPr lang="en-US" dirty="0"/>
              <a:t>How do you prevent needle stick injury &amp; what are the immediate steps to be taken after needle stick injury</a:t>
            </a:r>
          </a:p>
          <a:p>
            <a:r>
              <a:rPr lang="en-US" dirty="0"/>
              <a:t>What are the diseases that spread by needle stick injury?</a:t>
            </a:r>
          </a:p>
          <a:p>
            <a:r>
              <a:rPr lang="en-US" dirty="0"/>
              <a:t>What lab tests are done after needle stick injury &amp; how long after needle stick injury should we get tested?</a:t>
            </a:r>
          </a:p>
          <a:p>
            <a:r>
              <a:rPr lang="en-US" dirty="0"/>
              <a:t>Treatment protocol for needle stick injury?(both WHO &amp; Indian protocol)</a:t>
            </a:r>
          </a:p>
          <a:p>
            <a:r>
              <a:rPr lang="en-US" dirty="0"/>
              <a:t>Name the different </a:t>
            </a:r>
            <a:r>
              <a:rPr lang="en-US" dirty="0" err="1"/>
              <a:t>colours</a:t>
            </a:r>
            <a:r>
              <a:rPr lang="en-US" dirty="0"/>
              <a:t> of bins/bags used for hospital </a:t>
            </a:r>
            <a:r>
              <a:rPr lang="en-US"/>
              <a:t>waste disposal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90131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C7519-AFBE-4ED9-845D-72AB14959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THANK YOU</a:t>
            </a:r>
            <a:endParaRPr lang="en-IN" dirty="0"/>
          </a:p>
        </p:txBody>
      </p:sp>
      <p:pic>
        <p:nvPicPr>
          <p:cNvPr id="18434" name="Picture 2" descr="See the source image">
            <a:extLst>
              <a:ext uri="{FF2B5EF4-FFF2-40B4-BE49-F238E27FC236}">
                <a16:creationId xmlns:a16="http://schemas.microsoft.com/office/drawing/2014/main" id="{8AE8A90B-5100-4375-876E-84E19AC7C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823" y="1305017"/>
            <a:ext cx="7329996" cy="5122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203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D5BB1-17ED-46D6-98C5-7F08B6E13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 FOR INJECTION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66998-D037-41F1-9CDE-B842BE234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AMPOULES – sealed glass/plastic container meant for single dose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VIALS - sealed glass/plastic container which contain multiple doses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CONTAINERS FOR IV INFUSION – bottles, flexible plastic bags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PRE FILLED CARTRIDGES/SYRINGES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90858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C3AB9ADE-1A49-46E0-9B64-18D63AC80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80" y="1278385"/>
            <a:ext cx="5548729" cy="4161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ee the source image">
            <a:extLst>
              <a:ext uri="{FF2B5EF4-FFF2-40B4-BE49-F238E27FC236}">
                <a16:creationId xmlns:a16="http://schemas.microsoft.com/office/drawing/2014/main" id="{3BC31B17-A719-4DFC-8E23-474B393171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05" r="22460" b="17281"/>
          <a:stretch/>
        </p:blipFill>
        <p:spPr bwMode="auto">
          <a:xfrm>
            <a:off x="6361640" y="1278385"/>
            <a:ext cx="5561071" cy="4161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2141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ee the source image">
            <a:extLst>
              <a:ext uri="{FF2B5EF4-FFF2-40B4-BE49-F238E27FC236}">
                <a16:creationId xmlns:a16="http://schemas.microsoft.com/office/drawing/2014/main" id="{77676DD8-2086-4DF2-96F7-7E1334B67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1817" y="45609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ee the source image">
            <a:extLst>
              <a:ext uri="{FF2B5EF4-FFF2-40B4-BE49-F238E27FC236}">
                <a16:creationId xmlns:a16="http://schemas.microsoft.com/office/drawing/2014/main" id="{A5B3B22E-15C2-43B2-94E9-CCF93B7F48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1329" y="1156687"/>
            <a:ext cx="1743075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See the source image">
            <a:extLst>
              <a:ext uri="{FF2B5EF4-FFF2-40B4-BE49-F238E27FC236}">
                <a16:creationId xmlns:a16="http://schemas.microsoft.com/office/drawing/2014/main" id="{FCA65EE0-8AB4-426D-8657-F63E8DA725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7" r="65858" b="27136"/>
          <a:stretch/>
        </p:blipFill>
        <p:spPr bwMode="auto">
          <a:xfrm>
            <a:off x="9944101" y="1044791"/>
            <a:ext cx="1669001" cy="3331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See the source image">
            <a:extLst>
              <a:ext uri="{FF2B5EF4-FFF2-40B4-BE49-F238E27FC236}">
                <a16:creationId xmlns:a16="http://schemas.microsoft.com/office/drawing/2014/main" id="{B9467AAC-4EEC-4CBD-B5EE-DEDF180FD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032" y="3737684"/>
            <a:ext cx="4762500" cy="2728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2779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4B660-36A3-4DB1-B5F7-13E8A90FC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SYRINGE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98569-65A3-445F-B734-3362168D5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of glass/polymer(plastic)</a:t>
            </a:r>
          </a:p>
          <a:p>
            <a:r>
              <a:rPr lang="en-US" dirty="0"/>
              <a:t>PARTS :</a:t>
            </a:r>
          </a:p>
          <a:p>
            <a:r>
              <a:rPr lang="en-US" dirty="0"/>
              <a:t>BARREL – used for holding medicament.</a:t>
            </a:r>
          </a:p>
          <a:p>
            <a:pPr marL="0" indent="0">
              <a:buNone/>
            </a:pPr>
            <a:r>
              <a:rPr lang="en-US" dirty="0"/>
              <a:t>                  - has small graduations in cc/ml.</a:t>
            </a:r>
          </a:p>
          <a:p>
            <a:pPr marL="0" indent="0">
              <a:buNone/>
            </a:pPr>
            <a:r>
              <a:rPr lang="en-US" dirty="0"/>
              <a:t>                  - insulin syringe graduations are in units (100 units/1ml)</a:t>
            </a:r>
          </a:p>
          <a:p>
            <a:r>
              <a:rPr lang="en-US" dirty="0"/>
              <a:t>TIP – to attach needle</a:t>
            </a:r>
          </a:p>
          <a:p>
            <a:r>
              <a:rPr lang="en-US" dirty="0"/>
              <a:t>PLUNGER ROD – piston type rod that moves within syringe barrel</a:t>
            </a:r>
          </a:p>
          <a:p>
            <a:r>
              <a:rPr lang="en-US" dirty="0"/>
              <a:t>VOLUME OF SYRINGES – 1,3,5,10,20,30,60 ml</a:t>
            </a:r>
            <a:endParaRPr lang="en-IN" dirty="0"/>
          </a:p>
        </p:txBody>
      </p:sp>
      <p:pic>
        <p:nvPicPr>
          <p:cNvPr id="4" name="Picture 2" descr="See the source image">
            <a:extLst>
              <a:ext uri="{FF2B5EF4-FFF2-40B4-BE49-F238E27FC236}">
                <a16:creationId xmlns:a16="http://schemas.microsoft.com/office/drawing/2014/main" id="{338F9CCB-0166-4674-AD5C-83BE47BD29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275"/>
          <a:stretch/>
        </p:blipFill>
        <p:spPr bwMode="auto">
          <a:xfrm>
            <a:off x="6994304" y="0"/>
            <a:ext cx="4866261" cy="3155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101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96B7F-E1FC-4D4D-BA2A-72DBC09FD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SYRINGES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41F3E-DA6F-4AA1-A0ED-111C8F23E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NORMAL LUER SLIP SYRINGE:</a:t>
            </a:r>
          </a:p>
          <a:p>
            <a:r>
              <a:rPr lang="en-US" dirty="0"/>
              <a:t>Allow a needle to be pushed on to the tip for easy installation/removal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8194" name="Picture 2" descr="See the source image">
            <a:extLst>
              <a:ext uri="{FF2B5EF4-FFF2-40B4-BE49-F238E27FC236}">
                <a16:creationId xmlns:a16="http://schemas.microsoft.com/office/drawing/2014/main" id="{FA0446C9-3487-490B-B6C6-6C52B79AD0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85" t="17346" r="11252" b="11974"/>
          <a:stretch/>
        </p:blipFill>
        <p:spPr bwMode="auto">
          <a:xfrm>
            <a:off x="6320900" y="1005396"/>
            <a:ext cx="5264459" cy="4847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See the source image">
            <a:extLst>
              <a:ext uri="{FF2B5EF4-FFF2-40B4-BE49-F238E27FC236}">
                <a16:creationId xmlns:a16="http://schemas.microsoft.com/office/drawing/2014/main" id="{82546F00-E815-4F97-A592-EE6D5FD365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55" t="56956" r="5612" b="8221"/>
          <a:stretch/>
        </p:blipFill>
        <p:spPr bwMode="auto">
          <a:xfrm>
            <a:off x="1574305" y="3852908"/>
            <a:ext cx="3089430" cy="2388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4553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644CB-F32C-409B-BB5B-7058AC1C3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LUER LOCK SYRINGE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128B7-992F-4C62-B30B-40AE210E6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402" y="1690688"/>
            <a:ext cx="4887897" cy="4351338"/>
          </a:xfrm>
        </p:spPr>
        <p:txBody>
          <a:bodyPr/>
          <a:lstStyle/>
          <a:p>
            <a:r>
              <a:rPr lang="en-US" dirty="0"/>
              <a:t>Has a threaded tip that allows for </a:t>
            </a:r>
            <a:r>
              <a:rPr lang="en-US" dirty="0" err="1"/>
              <a:t>luer</a:t>
            </a:r>
            <a:r>
              <a:rPr lang="en-US" dirty="0"/>
              <a:t> lock needles to be screwed</a:t>
            </a:r>
          </a:p>
          <a:p>
            <a:r>
              <a:rPr lang="en-US" dirty="0"/>
              <a:t>Provide a secure connection</a:t>
            </a:r>
            <a:endParaRPr lang="en-IN" dirty="0"/>
          </a:p>
        </p:txBody>
      </p:sp>
      <p:pic>
        <p:nvPicPr>
          <p:cNvPr id="10242" name="Picture 2" descr="See the source image">
            <a:extLst>
              <a:ext uri="{FF2B5EF4-FFF2-40B4-BE49-F238E27FC236}">
                <a16:creationId xmlns:a16="http://schemas.microsoft.com/office/drawing/2014/main" id="{2077764F-FA17-43E3-ABFD-DA22325C78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3" b="9516"/>
          <a:stretch/>
        </p:blipFill>
        <p:spPr bwMode="auto">
          <a:xfrm>
            <a:off x="5632141" y="1207363"/>
            <a:ext cx="6056600" cy="4970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See the source image">
            <a:extLst>
              <a:ext uri="{FF2B5EF4-FFF2-40B4-BE49-F238E27FC236}">
                <a16:creationId xmlns:a16="http://schemas.microsoft.com/office/drawing/2014/main" id="{95E0CA59-022F-4524-9811-FCDF0271B5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81" t="47378" r="10682" b="17605"/>
          <a:stretch/>
        </p:blipFill>
        <p:spPr bwMode="auto">
          <a:xfrm>
            <a:off x="1814744" y="3640615"/>
            <a:ext cx="2840854" cy="2401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6268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7955E-74E1-4A26-B7F9-F0A230912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396" y="356248"/>
            <a:ext cx="10515600" cy="1325563"/>
          </a:xfrm>
        </p:spPr>
        <p:txBody>
          <a:bodyPr/>
          <a:lstStyle/>
          <a:p>
            <a:r>
              <a:rPr lang="en-US" dirty="0"/>
              <a:t>CATHETER TIP SYRINGE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69148-9B82-40A6-B1D0-ACD473BE02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05652" cy="4351338"/>
          </a:xfrm>
        </p:spPr>
        <p:txBody>
          <a:bodyPr/>
          <a:lstStyle/>
          <a:p>
            <a:r>
              <a:rPr lang="en-US" dirty="0"/>
              <a:t>Slip tip is larger than the standard slip tip</a:t>
            </a:r>
          </a:p>
          <a:p>
            <a:r>
              <a:rPr lang="en-US" dirty="0"/>
              <a:t>Used for injection through tubing</a:t>
            </a:r>
            <a:endParaRPr lang="en-IN" dirty="0"/>
          </a:p>
        </p:txBody>
      </p:sp>
      <p:pic>
        <p:nvPicPr>
          <p:cNvPr id="11266" name="Picture 2" descr="See the source image">
            <a:extLst>
              <a:ext uri="{FF2B5EF4-FFF2-40B4-BE49-F238E27FC236}">
                <a16:creationId xmlns:a16="http://schemas.microsoft.com/office/drawing/2014/main" id="{CD754ED2-50CE-46DA-ABEA-91CFD4DC3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434" y="681037"/>
            <a:ext cx="5715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360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3032</TotalTime>
  <Words>857</Words>
  <Application>Microsoft Office PowerPoint</Application>
  <PresentationFormat>Widescreen</PresentationFormat>
  <Paragraphs>108</Paragraphs>
  <Slides>29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Wingdings</vt:lpstr>
      <vt:lpstr>Office Theme</vt:lpstr>
      <vt:lpstr>GENERAL ASPECTS OF INJECTION</vt:lpstr>
      <vt:lpstr>DEFINITION </vt:lpstr>
      <vt:lpstr>CONTAINERS FOR INJECTION</vt:lpstr>
      <vt:lpstr>PowerPoint Presentation</vt:lpstr>
      <vt:lpstr>PowerPoint Presentation</vt:lpstr>
      <vt:lpstr>SYRINGE</vt:lpstr>
      <vt:lpstr>TYPES OF SYRINGES</vt:lpstr>
      <vt:lpstr>LUER LOCK SYRINGE</vt:lpstr>
      <vt:lpstr>CATHETER TIP SYRINGE</vt:lpstr>
      <vt:lpstr>ECCENTRIC TIP SYRINGE</vt:lpstr>
      <vt:lpstr>PowerPoint Presentation</vt:lpstr>
      <vt:lpstr>SYRINGE WITH ATTACHED NEEDLE</vt:lpstr>
      <vt:lpstr>PREPARATION OF THE PATIENT</vt:lpstr>
      <vt:lpstr>SAFETY CONCERNS</vt:lpstr>
      <vt:lpstr>PowerPoint Presentation</vt:lpstr>
      <vt:lpstr>PowerPoint Presentation</vt:lpstr>
      <vt:lpstr>PowerPoint Presentation</vt:lpstr>
      <vt:lpstr>NEEDLE</vt:lpstr>
      <vt:lpstr>PowerPoint Presentation</vt:lpstr>
      <vt:lpstr>ASPIRATION FROM AMPOULE(GLASS,PLASTIC)</vt:lpstr>
      <vt:lpstr>PROCEDURE</vt:lpstr>
      <vt:lpstr>PowerPoint Presentation</vt:lpstr>
      <vt:lpstr>ASPIRATION FROM A VIAL</vt:lpstr>
      <vt:lpstr>PROCEDURE</vt:lpstr>
      <vt:lpstr>PowerPoint Presentation</vt:lpstr>
      <vt:lpstr>DISSOLVING DRY MEDICINE IN THE VIAL</vt:lpstr>
      <vt:lpstr>TECHNIQUES OF INJECTION</vt:lpstr>
      <vt:lpstr>HOME WORK</vt:lpstr>
      <vt:lpstr>                 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ASPECTS OF INJECTION</dc:title>
  <dc:creator>Aravinth Rajendran</dc:creator>
  <cp:lastModifiedBy>Aravinth Rajendran</cp:lastModifiedBy>
  <cp:revision>40</cp:revision>
  <dcterms:created xsi:type="dcterms:W3CDTF">2021-12-31T04:26:07Z</dcterms:created>
  <dcterms:modified xsi:type="dcterms:W3CDTF">2022-01-05T09:27:04Z</dcterms:modified>
</cp:coreProperties>
</file>

<file path=docProps/thumbnail.jpeg>
</file>